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6" r:id="rId2"/>
  </p:sldMasterIdLst>
  <p:notesMasterIdLst>
    <p:notesMasterId r:id="rId27"/>
  </p:notesMasterIdLst>
  <p:sldIdLst>
    <p:sldId id="256" r:id="rId3"/>
    <p:sldId id="258" r:id="rId4"/>
    <p:sldId id="259" r:id="rId5"/>
    <p:sldId id="281" r:id="rId6"/>
    <p:sldId id="282" r:id="rId7"/>
    <p:sldId id="261" r:id="rId8"/>
    <p:sldId id="262" r:id="rId9"/>
    <p:sldId id="263" r:id="rId10"/>
    <p:sldId id="264" r:id="rId11"/>
    <p:sldId id="266" r:id="rId12"/>
    <p:sldId id="265" r:id="rId13"/>
    <p:sldId id="274" r:id="rId14"/>
    <p:sldId id="275" r:id="rId15"/>
    <p:sldId id="276" r:id="rId16"/>
    <p:sldId id="278" r:id="rId17"/>
    <p:sldId id="279" r:id="rId18"/>
    <p:sldId id="280" r:id="rId19"/>
    <p:sldId id="267" r:id="rId20"/>
    <p:sldId id="269" r:id="rId21"/>
    <p:sldId id="270" r:id="rId22"/>
    <p:sldId id="271" r:id="rId23"/>
    <p:sldId id="273" r:id="rId24"/>
    <p:sldId id="272" r:id="rId25"/>
    <p:sldId id="283" r:id="rId26"/>
  </p:sldIdLst>
  <p:sldSz cx="9144000" cy="6858000" type="screen4x3"/>
  <p:notesSz cx="6858000" cy="9144000"/>
  <p:defaultTextStyle>
    <a:defPPr>
      <a:defRPr lang="en-US"/>
    </a:defPPr>
    <a:lvl1pPr marL="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>
      <p:cViewPr varScale="1">
        <p:scale>
          <a:sx n="126" d="100"/>
          <a:sy n="126" d="100"/>
        </p:scale>
        <p:origin x="978" y="1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2447E72A-D913-4DC2-9E0A-E520CE8FCC86}" type="datetimeFigureOut">
              <a:rPr lang="en-US" smtClean="0"/>
              <a:pPr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5D78FC6-CE17-4259-A63C-DDFC12E048F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257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D78FC6-CE17-4259-A63C-DDFC12E048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40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46840A-2411-4E65-A10D-39082B15814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047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Shap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hap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Shape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1400">
                <a:solidFill>
                  <a:srgbClr val="FFFFFF"/>
                </a:solidFill>
              </a:defRPr>
            </a:lvl1pPr>
          </a:lstStyle>
          <a:p>
            <a:pPr algn="ctr"/>
            <a:fld id="{743653DA-8BF4-4869-96FE-9BCF43372D46}" type="datetime8">
              <a:rPr lang="en-US" smtClean="0"/>
              <a:pPr algn="ctr"/>
              <a:t>1/15/2019 11:32 AM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Shape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hape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2AC53DF-4216-466D-99A7-94400E6C2A25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004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1/15/2019 11:32 AM</a:t>
            </a:fld>
            <a:endParaRPr lang="en-US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708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1/15/2019 11:32 AM</a:t>
            </a:fld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6902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dt" sz="half" idx="10"/>
          </p:nvPr>
        </p:nvSpPr>
        <p:spPr>
          <a:xfrm>
            <a:off x="6096000" y="6448251"/>
            <a:ext cx="2667000" cy="365125"/>
          </a:xfrm>
        </p:spPr>
        <p:txBody>
          <a:bodyPr/>
          <a:lstStyle>
            <a:lvl1pPr>
              <a:defRPr sz="1050"/>
            </a:lvl1pPr>
          </a:lstStyle>
          <a:p>
            <a:fld id="{B7129108-AC8D-4212-9283-60D9E99BF07A}" type="datetime8">
              <a:rPr lang="en-US" smtClean="0"/>
              <a:pPr/>
              <a:t>1/15/2019 11:32 AM</a:t>
            </a:fld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ftr" sz="quarter" idx="11"/>
          </p:nvPr>
        </p:nvSpPr>
        <p:spPr>
          <a:xfrm>
            <a:off x="609600" y="6448251"/>
            <a:ext cx="5421083" cy="365125"/>
          </a:xfrm>
        </p:spPr>
        <p:txBody>
          <a:bodyPr/>
          <a:lstStyle>
            <a:lvl1pPr>
              <a:defRPr sz="1050"/>
            </a:lvl1pPr>
          </a:lstStyle>
          <a:p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Shape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70912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52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hape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50"/>
            </a:lvl1pPr>
          </a:lstStyle>
          <a:p>
            <a:fld id="{B6DED3D3-6235-4F4C-B439-DF277FB555A7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13" name="Shape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Shape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 sz="105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427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609600" y="1589566"/>
            <a:ext cx="3886200" cy="47197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719752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hape 7"/>
          <p:cNvSpPr>
            <a:spLocks noGrp="1"/>
          </p:cNvSpPr>
          <p:nvPr>
            <p:ph type="dt" sz="half" idx="15"/>
          </p:nvPr>
        </p:nvSpPr>
        <p:spPr>
          <a:xfrm>
            <a:off x="6096000" y="6448251"/>
            <a:ext cx="2667000" cy="365125"/>
          </a:xfrm>
        </p:spPr>
        <p:txBody>
          <a:bodyPr rtlCol="0"/>
          <a:lstStyle>
            <a:lvl1pPr>
              <a:defRPr sz="1050"/>
            </a:lvl1pPr>
          </a:lstStyle>
          <a:p>
            <a:fld id="{3B5F1E3E-4B2F-4895-B65E-28B2E64F39F6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10" name="Shape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ftr" sz="quarter" idx="17"/>
          </p:nvPr>
        </p:nvSpPr>
        <p:spPr>
          <a:xfrm>
            <a:off x="609600" y="6448251"/>
            <a:ext cx="5421083" cy="365125"/>
          </a:xfrm>
        </p:spPr>
        <p:txBody>
          <a:bodyPr rtlCol="0"/>
          <a:lstStyle>
            <a:lvl1pPr>
              <a:defRPr sz="105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3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hape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87092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Shape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87092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Shape 9"/>
          <p:cNvSpPr>
            <a:spLocks noGrp="1"/>
          </p:cNvSpPr>
          <p:nvPr>
            <p:ph type="dt" sz="half" idx="15"/>
          </p:nvPr>
        </p:nvSpPr>
        <p:spPr>
          <a:xfrm>
            <a:off x="6096000" y="6448251"/>
            <a:ext cx="2667000" cy="365125"/>
          </a:xfrm>
        </p:spPr>
        <p:txBody>
          <a:bodyPr rtlCol="0"/>
          <a:lstStyle>
            <a:lvl1pPr>
              <a:defRPr sz="1050"/>
            </a:lvl1pPr>
          </a:lstStyle>
          <a:p>
            <a:fld id="{63085435-8225-4333-BFFA-0096413F0D76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Shape 13"/>
          <p:cNvSpPr>
            <a:spLocks noGrp="1"/>
          </p:cNvSpPr>
          <p:nvPr>
            <p:ph type="ftr" sz="quarter" idx="17"/>
          </p:nvPr>
        </p:nvSpPr>
        <p:spPr>
          <a:xfrm>
            <a:off x="609600" y="6448251"/>
            <a:ext cx="5421083" cy="365125"/>
          </a:xfrm>
        </p:spPr>
        <p:txBody>
          <a:bodyPr rtlCol="0"/>
          <a:lstStyle>
            <a:lvl1pPr>
              <a:defRPr sz="1050"/>
            </a:lvl1pPr>
          </a:lstStyle>
          <a:p>
            <a:endParaRPr lang="en-US"/>
          </a:p>
        </p:txBody>
      </p:sp>
      <p:sp>
        <p:nvSpPr>
          <p:cNvPr id="16" name="Shape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Shape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3476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dt" sz="half" idx="10"/>
          </p:nvPr>
        </p:nvSpPr>
        <p:spPr>
          <a:xfrm>
            <a:off x="6096000" y="6448251"/>
            <a:ext cx="2667000" cy="365125"/>
          </a:xfrm>
        </p:spPr>
        <p:txBody>
          <a:bodyPr/>
          <a:lstStyle>
            <a:lvl1pPr>
              <a:defRPr sz="1050"/>
            </a:lvl1pPr>
          </a:lstStyle>
          <a:p>
            <a:fld id="{0783C494-2A87-468C-A21B-CB14FB9ABB00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4" name="Shape 3"/>
          <p:cNvSpPr>
            <a:spLocks noGrp="1"/>
          </p:cNvSpPr>
          <p:nvPr>
            <p:ph type="ftr" sz="quarter" idx="11"/>
          </p:nvPr>
        </p:nvSpPr>
        <p:spPr>
          <a:xfrm>
            <a:off x="609600" y="6448251"/>
            <a:ext cx="5421083" cy="365125"/>
          </a:xfrm>
        </p:spPr>
        <p:txBody>
          <a:bodyPr/>
          <a:lstStyle>
            <a:lvl1pPr>
              <a:defRPr sz="1050"/>
            </a:lvl1pPr>
          </a:lstStyle>
          <a:p>
            <a:endParaRPr lang="en-US"/>
          </a:p>
        </p:txBody>
      </p:sp>
      <p:sp>
        <p:nvSpPr>
          <p:cNvPr id="5" name="Shap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173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dt" sz="half" idx="10"/>
          </p:nvPr>
        </p:nvSpPr>
        <p:spPr>
          <a:xfrm>
            <a:off x="6096000" y="6448251"/>
            <a:ext cx="2667000" cy="365125"/>
          </a:xfrm>
        </p:spPr>
        <p:txBody>
          <a:bodyPr/>
          <a:lstStyle>
            <a:lvl1pPr>
              <a:defRPr sz="1050"/>
            </a:lvl1pPr>
          </a:lstStyle>
          <a:p>
            <a:fld id="{9A180FA0-5B31-4864-A2BB-719EA5A679C6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3" name="Shape 2"/>
          <p:cNvSpPr>
            <a:spLocks noGrp="1"/>
          </p:cNvSpPr>
          <p:nvPr>
            <p:ph type="ftr" sz="quarter" idx="11"/>
          </p:nvPr>
        </p:nvSpPr>
        <p:spPr>
          <a:xfrm>
            <a:off x="609600" y="6448251"/>
            <a:ext cx="5421083" cy="365125"/>
          </a:xfrm>
        </p:spPr>
        <p:txBody>
          <a:bodyPr/>
          <a:lstStyle>
            <a:lvl1pPr>
              <a:defRPr sz="1050"/>
            </a:lvl1pPr>
          </a:lstStyle>
          <a:p>
            <a:endParaRPr lang="en-US" dirty="0"/>
          </a:p>
        </p:txBody>
      </p:sp>
      <p:sp>
        <p:nvSpPr>
          <p:cNvPr id="4" name="Shape 3"/>
          <p:cNvSpPr>
            <a:spLocks noGrp="1"/>
          </p:cNvSpPr>
          <p:nvPr>
            <p:ph type="sldNum" sz="quarter" idx="12"/>
          </p:nvPr>
        </p:nvSpPr>
        <p:spPr>
          <a:xfrm>
            <a:off x="0" y="6432376"/>
            <a:ext cx="533400" cy="381000"/>
          </a:xfrm>
        </p:spPr>
        <p:txBody>
          <a:bodyPr>
            <a:normAutofit/>
          </a:bodyPr>
          <a:lstStyle>
            <a:lvl1pPr>
              <a:defRPr sz="1050">
                <a:solidFill>
                  <a:schemeClr val="tx2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427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>
            <a:normAutofit/>
          </a:bodyPr>
          <a:lstStyle>
            <a:lvl1pPr algn="l">
              <a:buNone/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hape 4"/>
          <p:cNvSpPr>
            <a:spLocks noGrp="1"/>
          </p:cNvSpPr>
          <p:nvPr>
            <p:ph type="dt" sz="half" idx="10"/>
          </p:nvPr>
        </p:nvSpPr>
        <p:spPr>
          <a:xfrm>
            <a:off x="6096000" y="6448251"/>
            <a:ext cx="2667000" cy="365125"/>
          </a:xfrm>
        </p:spPr>
        <p:txBody>
          <a:bodyPr/>
          <a:lstStyle>
            <a:lvl1pPr>
              <a:defRPr sz="1050"/>
            </a:lvl1pPr>
          </a:lstStyle>
          <a:p>
            <a:fld id="{4BECC0C8-36B8-442A-833D-B6AACE86BB77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6" name="Shape 5"/>
          <p:cNvSpPr>
            <a:spLocks noGrp="1"/>
          </p:cNvSpPr>
          <p:nvPr>
            <p:ph type="ftr" sz="quarter" idx="11"/>
          </p:nvPr>
        </p:nvSpPr>
        <p:spPr>
          <a:xfrm>
            <a:off x="609600" y="6448251"/>
            <a:ext cx="5421083" cy="365125"/>
          </a:xfrm>
        </p:spPr>
        <p:txBody>
          <a:bodyPr/>
          <a:lstStyle>
            <a:lvl1pPr>
              <a:defRPr sz="1050"/>
            </a:lvl1pPr>
          </a:lstStyle>
          <a:p>
            <a:endParaRPr lang="en-US"/>
          </a:p>
        </p:txBody>
      </p:sp>
      <p:sp>
        <p:nvSpPr>
          <p:cNvPr id="7" name="Shap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AD93096-5B34-4342-9326-69289CEAE4C2}" type="slidenum">
              <a:rPr lang="en-US" smtClean="0"/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hape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628728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hape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62872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29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" name="Shap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Shape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1E20EC5-AC53-4169-941E-EDF10CD23748}" type="datetime8">
              <a:rPr lang="en-US" smtClean="0"/>
              <a:pPr/>
              <a:t>1/15/2019 11:32 AM</a:t>
            </a:fld>
            <a:endParaRPr lang="en-US"/>
          </a:p>
        </p:txBody>
      </p:sp>
      <p:sp>
        <p:nvSpPr>
          <p:cNvPr id="13" name="Shape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pPr algn="ctr"/>
            <a:fld id="{1AD93096-5B34-4342-9326-69289CEAE4C2}" type="slidenum">
              <a:rPr lang="en-US" smtClean="0"/>
              <a:pPr algn="ctr"/>
              <a:t>‹#›</a:t>
            </a:fld>
            <a:endParaRPr lang="en-US" sz="2800" dirty="0"/>
          </a:p>
        </p:txBody>
      </p:sp>
      <p:sp>
        <p:nvSpPr>
          <p:cNvPr id="14" name="Shape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 dirty="0"/>
          </a:p>
        </p:txBody>
      </p:sp>
      <p:sp>
        <p:nvSpPr>
          <p:cNvPr id="3" name="Shap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29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8D3816DF-213E-421B-92D3-C068DBB023D6}" type="datetime8">
              <a:rPr lang="en-US" smtClean="0">
                <a:solidFill>
                  <a:schemeClr val="tx2"/>
                </a:solidFill>
              </a:rPr>
              <a:pPr/>
              <a:t>1/15/2019 11:32 AM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</a:lstStyle>
          <a:p>
            <a:pPr algn="ctr"/>
            <a:fld id="{72AC53DF-4216-466D-99A7-94400E6C2A25}" type="slidenum">
              <a:rPr lang="en-US" sz="1200" smtClean="0">
                <a:solidFill>
                  <a:schemeClr val="tx2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326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rtl="0" eaLnBrk="1" latinLnBrk="0" hangingPunct="1"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/>
              <a:t>Web Application Development With Java</a:t>
            </a:r>
            <a:br>
              <a:rPr lang="en-US" sz="3600" dirty="0"/>
            </a:br>
            <a:r>
              <a:rPr lang="en-US" dirty="0"/>
              <a:t>CEJV 559</a:t>
            </a:r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Week 01</a:t>
            </a:r>
          </a:p>
          <a:p>
            <a:r>
              <a:rPr lang="en-US" dirty="0"/>
              <a:t>Course Overview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Java Dynamic Web Architecture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132" y="1628800"/>
            <a:ext cx="3888432" cy="502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22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Java Web Application Request Handling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1235791" y="1665216"/>
            <a:ext cx="6907367" cy="457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869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b="1" dirty="0"/>
              <a:t>Web Server</a:t>
            </a:r>
          </a:p>
          <a:p>
            <a:pPr lvl="1"/>
            <a:r>
              <a:rPr lang="en-CA" dirty="0"/>
              <a:t>A server that delivers static content</a:t>
            </a:r>
          </a:p>
          <a:p>
            <a:pPr lvl="1"/>
            <a:r>
              <a:rPr lang="en-CA" dirty="0"/>
              <a:t>Modern web servers can also support scripting engines such as PHP and Python</a:t>
            </a:r>
          </a:p>
          <a:p>
            <a:r>
              <a:rPr lang="en-CA" b="1" dirty="0"/>
              <a:t>Application Server</a:t>
            </a:r>
          </a:p>
          <a:p>
            <a:pPr lvl="1"/>
            <a:r>
              <a:rPr lang="en-CA" dirty="0"/>
              <a:t>Typically a web server that provides additional services other than delivering static content</a:t>
            </a:r>
          </a:p>
          <a:p>
            <a:pPr lvl="1"/>
            <a:r>
              <a:rPr lang="en-CA" dirty="0"/>
              <a:t>Services include executing Java or </a:t>
            </a:r>
            <a:r>
              <a:rPr lang="en-CA" dirty="0" err="1"/>
              <a:t>.Net</a:t>
            </a:r>
            <a:r>
              <a:rPr lang="en-CA" dirty="0"/>
              <a:t> code, hosting web services and providing database functions</a:t>
            </a:r>
          </a:p>
          <a:p>
            <a:pPr lvl="1"/>
            <a:r>
              <a:rPr lang="en-CA" dirty="0"/>
              <a:t>Also referred to as middleware servers</a:t>
            </a:r>
          </a:p>
        </p:txBody>
      </p:sp>
    </p:spTree>
    <p:extLst>
      <p:ext uri="{BB962C8B-B14F-4D97-AF65-F5344CB8AC3E}">
        <p14:creationId xmlns:p14="http://schemas.microsoft.com/office/powerpoint/2010/main" val="4275161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069160"/>
          </a:xfrm>
        </p:spPr>
        <p:txBody>
          <a:bodyPr>
            <a:normAutofit lnSpcReduction="10000"/>
          </a:bodyPr>
          <a:lstStyle/>
          <a:p>
            <a:r>
              <a:rPr lang="en-CA" b="1" dirty="0"/>
              <a:t>Apache </a:t>
            </a:r>
            <a:r>
              <a:rPr lang="en-CA" b="1" dirty="0" err="1"/>
              <a:t>httpd</a:t>
            </a:r>
            <a:r>
              <a:rPr lang="en-CA" b="1" dirty="0"/>
              <a:t> (C - Apache)</a:t>
            </a:r>
          </a:p>
          <a:p>
            <a:pPr lvl="1"/>
            <a:r>
              <a:rPr lang="en-CA" dirty="0"/>
              <a:t>Widely used traditional server</a:t>
            </a:r>
          </a:p>
          <a:p>
            <a:pPr lvl="1"/>
            <a:r>
              <a:rPr lang="en-CA" dirty="0"/>
              <a:t>Embedded version used in many applications</a:t>
            </a:r>
          </a:p>
          <a:p>
            <a:pPr lvl="1"/>
            <a:r>
              <a:rPr lang="en-CA" dirty="0"/>
              <a:t>The most widely used web server, barely</a:t>
            </a:r>
          </a:p>
          <a:p>
            <a:r>
              <a:rPr lang="en-CA" b="1" dirty="0" err="1"/>
              <a:t>Nginx</a:t>
            </a:r>
            <a:r>
              <a:rPr lang="en-CA" b="1" dirty="0"/>
              <a:t> (C)</a:t>
            </a:r>
          </a:p>
          <a:p>
            <a:pPr lvl="1"/>
            <a:r>
              <a:rPr lang="en-CA" dirty="0"/>
              <a:t>Open Source</a:t>
            </a:r>
          </a:p>
          <a:p>
            <a:pPr lvl="1"/>
            <a:r>
              <a:rPr lang="en-CA" dirty="0"/>
              <a:t>Event driven rather than threaded (</a:t>
            </a:r>
            <a:r>
              <a:rPr lang="en-CA" dirty="0" err="1"/>
              <a:t>httpd</a:t>
            </a:r>
            <a:r>
              <a:rPr lang="en-CA" dirty="0"/>
              <a:t>) web server</a:t>
            </a:r>
          </a:p>
          <a:p>
            <a:pPr lvl="1"/>
            <a:r>
              <a:rPr lang="en-CA" dirty="0"/>
              <a:t>Currently the #2 web server but expected to surpass </a:t>
            </a:r>
            <a:r>
              <a:rPr lang="en-CA" dirty="0" err="1"/>
              <a:t>httpd</a:t>
            </a:r>
            <a:r>
              <a:rPr lang="en-CA" dirty="0"/>
              <a:t> soon</a:t>
            </a:r>
          </a:p>
          <a:p>
            <a:r>
              <a:rPr lang="en-CA" b="1" dirty="0"/>
              <a:t>Microsoft IIS (C/C++ - Microsoft)</a:t>
            </a:r>
          </a:p>
          <a:p>
            <a:pPr lvl="1"/>
            <a:r>
              <a:rPr lang="en-CA" dirty="0"/>
              <a:t>A full stack application server</a:t>
            </a:r>
          </a:p>
          <a:p>
            <a:pPr lvl="1"/>
            <a:r>
              <a:rPr lang="en-CA" dirty="0"/>
              <a:t>Integrated with the </a:t>
            </a:r>
            <a:r>
              <a:rPr lang="en-CA" dirty="0" err="1"/>
              <a:t>.Net</a:t>
            </a:r>
            <a:r>
              <a:rPr lang="en-CA" dirty="0"/>
              <a:t> platform and SQL Server</a:t>
            </a:r>
          </a:p>
        </p:txBody>
      </p:sp>
    </p:spTree>
    <p:extLst>
      <p:ext uri="{BB962C8B-B14F-4D97-AF65-F5344CB8AC3E}">
        <p14:creationId xmlns:p14="http://schemas.microsoft.com/office/powerpoint/2010/main" val="2385995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5141168"/>
          </a:xfrm>
        </p:spPr>
        <p:txBody>
          <a:bodyPr>
            <a:normAutofit/>
          </a:bodyPr>
          <a:lstStyle/>
          <a:p>
            <a:r>
              <a:rPr lang="en-CA" b="1" dirty="0"/>
              <a:t>Tomcat (Java – Apache)</a:t>
            </a:r>
          </a:p>
          <a:p>
            <a:pPr lvl="1"/>
            <a:r>
              <a:rPr lang="en-CA" dirty="0"/>
              <a:t>A server dedicated to Java server side programming</a:t>
            </a:r>
          </a:p>
          <a:p>
            <a:pPr lvl="1"/>
            <a:r>
              <a:rPr lang="en-CA" dirty="0"/>
              <a:t>Can deliver static HTML but cannot support scripting languages</a:t>
            </a:r>
          </a:p>
          <a:p>
            <a:pPr lvl="1"/>
            <a:r>
              <a:rPr lang="en-CA" dirty="0"/>
              <a:t>Supports the servlet and </a:t>
            </a:r>
            <a:r>
              <a:rPr lang="en-CA" dirty="0" err="1"/>
              <a:t>JavaServer</a:t>
            </a:r>
            <a:r>
              <a:rPr lang="en-CA" dirty="0"/>
              <a:t> Pages programming model</a:t>
            </a:r>
          </a:p>
          <a:p>
            <a:r>
              <a:rPr lang="en-CA" b="1" dirty="0" err="1"/>
              <a:t>TomEE</a:t>
            </a:r>
            <a:r>
              <a:rPr lang="en-CA" b="1" dirty="0"/>
              <a:t> (Java – Apache)</a:t>
            </a:r>
          </a:p>
          <a:p>
            <a:pPr lvl="1"/>
            <a:r>
              <a:rPr lang="en-CA" dirty="0"/>
              <a:t>Java EE 6 introduced the Web Profile</a:t>
            </a:r>
          </a:p>
          <a:p>
            <a:pPr lvl="1"/>
            <a:r>
              <a:rPr lang="en-CA" dirty="0"/>
              <a:t>Many features previously available only in a full blown application server are part of the Web Profile</a:t>
            </a:r>
          </a:p>
          <a:p>
            <a:pPr lvl="1"/>
            <a:r>
              <a:rPr lang="en-CA" dirty="0" err="1"/>
              <a:t>TomEE</a:t>
            </a:r>
            <a:r>
              <a:rPr lang="en-CA" dirty="0"/>
              <a:t> is Tomcat with additional libraries to meet the Web Profile</a:t>
            </a:r>
          </a:p>
        </p:txBody>
      </p:sp>
    </p:spTree>
    <p:extLst>
      <p:ext uri="{BB962C8B-B14F-4D97-AF65-F5344CB8AC3E}">
        <p14:creationId xmlns:p14="http://schemas.microsoft.com/office/powerpoint/2010/main" val="29557627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CA" b="1" dirty="0"/>
              <a:t>WebLogic (Oracle)</a:t>
            </a:r>
          </a:p>
          <a:p>
            <a:pPr lvl="1"/>
            <a:r>
              <a:rPr lang="en-CA" dirty="0"/>
              <a:t>Full stack application server supporting JEE 8</a:t>
            </a:r>
          </a:p>
          <a:p>
            <a:pPr lvl="1"/>
            <a:r>
              <a:rPr lang="en-CA" dirty="0"/>
              <a:t>Oracle’s application server with commercial support</a:t>
            </a:r>
          </a:p>
          <a:p>
            <a:pPr lvl="1"/>
            <a:r>
              <a:rPr lang="en-CA" dirty="0"/>
              <a:t>Highly integrated with Oracle DB</a:t>
            </a:r>
          </a:p>
          <a:p>
            <a:r>
              <a:rPr lang="en-CA" b="1" dirty="0" err="1"/>
              <a:t>WildFly</a:t>
            </a:r>
            <a:r>
              <a:rPr lang="en-CA" b="1" dirty="0"/>
              <a:t> (</a:t>
            </a:r>
            <a:r>
              <a:rPr lang="en-CA" b="1" dirty="0" err="1"/>
              <a:t>RedHat</a:t>
            </a:r>
            <a:r>
              <a:rPr lang="en-CA" b="1" dirty="0"/>
              <a:t>)</a:t>
            </a:r>
          </a:p>
          <a:p>
            <a:pPr lvl="1"/>
            <a:r>
              <a:rPr lang="en-CA" dirty="0"/>
              <a:t>Full stack application server supporting JEE 8</a:t>
            </a:r>
          </a:p>
          <a:p>
            <a:pPr lvl="1"/>
            <a:r>
              <a:rPr lang="en-CA" dirty="0"/>
              <a:t>Open source version of Red Hat commercial server</a:t>
            </a:r>
          </a:p>
          <a:p>
            <a:r>
              <a:rPr lang="en-CA" b="1" dirty="0"/>
              <a:t>WebSphere (IBM)</a:t>
            </a:r>
          </a:p>
          <a:p>
            <a:pPr lvl="1"/>
            <a:r>
              <a:rPr lang="en-CA" dirty="0"/>
              <a:t>Full stack application server supporting JEE 8</a:t>
            </a:r>
          </a:p>
          <a:p>
            <a:pPr lvl="1"/>
            <a:endParaRPr lang="en-CA" dirty="0"/>
          </a:p>
          <a:p>
            <a:pPr lvl="1"/>
            <a:endParaRPr lang="en-CA" dirty="0"/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1358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b="1" dirty="0"/>
              <a:t>Glassfish (Oracle)</a:t>
            </a:r>
          </a:p>
          <a:p>
            <a:pPr lvl="1"/>
            <a:r>
              <a:rPr lang="en-CA" dirty="0"/>
              <a:t>Reference implementation of a JEE server</a:t>
            </a:r>
          </a:p>
          <a:p>
            <a:pPr lvl="1"/>
            <a:r>
              <a:rPr lang="en-CA" dirty="0"/>
              <a:t>Open source applications server</a:t>
            </a:r>
          </a:p>
          <a:p>
            <a:pPr lvl="1"/>
            <a:r>
              <a:rPr lang="en-CA" dirty="0"/>
              <a:t>Full stack application server supporting JEE 8</a:t>
            </a:r>
          </a:p>
          <a:p>
            <a:pPr lvl="1"/>
            <a:r>
              <a:rPr lang="en-CA" dirty="0"/>
              <a:t>Oracle no longer provides commercial support</a:t>
            </a:r>
          </a:p>
          <a:p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60" y="4149080"/>
            <a:ext cx="8358188" cy="235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1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b="1" dirty="0" err="1"/>
              <a:t>Payara</a:t>
            </a:r>
            <a:endParaRPr lang="en-CA" b="1" dirty="0"/>
          </a:p>
          <a:p>
            <a:pPr lvl="1"/>
            <a:r>
              <a:rPr lang="en-CA" dirty="0"/>
              <a:t>Derived from GlassFish Server</a:t>
            </a:r>
          </a:p>
          <a:p>
            <a:pPr lvl="1"/>
            <a:r>
              <a:rPr lang="en-CA" dirty="0"/>
              <a:t>Updated regularly</a:t>
            </a:r>
          </a:p>
          <a:p>
            <a:pPr lvl="1"/>
            <a:r>
              <a:rPr lang="en-CA" dirty="0"/>
              <a:t>Provides commercial support</a:t>
            </a:r>
          </a:p>
          <a:p>
            <a:pPr lvl="1"/>
            <a:r>
              <a:rPr lang="en-CA" dirty="0"/>
              <a:t>Remains an open source project and free to download and use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4293096"/>
            <a:ext cx="5695178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5285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Java Web Profile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612648" y="1628800"/>
            <a:ext cx="8153400" cy="432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3704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Servlets and </a:t>
            </a:r>
            <a:r>
              <a:rPr lang="en-CA" dirty="0" err="1"/>
              <a:t>JavaServer</a:t>
            </a:r>
            <a:r>
              <a:rPr lang="en-CA" dirty="0"/>
              <a:t>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Servlet 4.0 and JSP</a:t>
            </a:r>
          </a:p>
          <a:p>
            <a:r>
              <a:rPr lang="en-CA" dirty="0"/>
              <a:t>Original Java server side programming model</a:t>
            </a:r>
          </a:p>
          <a:p>
            <a:r>
              <a:rPr lang="en-CA" dirty="0"/>
              <a:t>Servlets take on the role of controller</a:t>
            </a:r>
          </a:p>
          <a:p>
            <a:r>
              <a:rPr lang="en-CA" dirty="0" err="1"/>
              <a:t>JavaServer</a:t>
            </a:r>
            <a:r>
              <a:rPr lang="en-CA" dirty="0"/>
              <a:t> pages take on the role of the view or presentation</a:t>
            </a:r>
          </a:p>
          <a:p>
            <a:r>
              <a:rPr lang="en-CA" dirty="0"/>
              <a:t>Java bean style classes take on the role of data</a:t>
            </a:r>
          </a:p>
          <a:p>
            <a:r>
              <a:rPr lang="en-CA" dirty="0"/>
              <a:t>This programming style is considered to be low-level today</a:t>
            </a:r>
          </a:p>
        </p:txBody>
      </p:sp>
    </p:spTree>
    <p:extLst>
      <p:ext uri="{BB962C8B-B14F-4D97-AF65-F5344CB8AC3E}">
        <p14:creationId xmlns:p14="http://schemas.microsoft.com/office/powerpoint/2010/main" val="3992435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Your Instructor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fld id="{2DBED08B-6A66-4A62-8141-F82260D6DDC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Content Placeholder 5"/>
          <p:cNvSpPr>
            <a:spLocks noGrp="1"/>
          </p:cNvSpPr>
          <p:nvPr>
            <p:ph sz="quarter" idx="2"/>
          </p:nvPr>
        </p:nvSpPr>
        <p:spPr>
          <a:xfrm>
            <a:off x="4267200" y="1589567"/>
            <a:ext cx="4463901" cy="4572000"/>
          </a:xfrm>
        </p:spPr>
        <p:txBody>
          <a:bodyPr>
            <a:normAutofit fontScale="92500"/>
          </a:bodyPr>
          <a:lstStyle/>
          <a:p>
            <a:r>
              <a:rPr lang="en-CA" dirty="0"/>
              <a:t>Ken Fogel</a:t>
            </a:r>
          </a:p>
          <a:p>
            <a:pPr lvl="1">
              <a:spcBef>
                <a:spcPts val="0"/>
              </a:spcBef>
            </a:pPr>
            <a:r>
              <a:rPr lang="en-CA" dirty="0"/>
              <a:t>Chairperson &amp; Program Coordinator</a:t>
            </a:r>
          </a:p>
          <a:p>
            <a:pPr lvl="2">
              <a:spcBef>
                <a:spcPts val="0"/>
              </a:spcBef>
            </a:pPr>
            <a:r>
              <a:rPr lang="en-CA" dirty="0"/>
              <a:t>Computer Science Technology</a:t>
            </a:r>
          </a:p>
          <a:p>
            <a:pPr lvl="2">
              <a:spcBef>
                <a:spcPts val="0"/>
              </a:spcBef>
            </a:pPr>
            <a:r>
              <a:rPr lang="en-CA" dirty="0"/>
              <a:t>Dawson College</a:t>
            </a:r>
          </a:p>
          <a:p>
            <a:pPr lvl="1">
              <a:spcBef>
                <a:spcPts val="0"/>
              </a:spcBef>
            </a:pPr>
            <a:r>
              <a:rPr lang="en-CA" dirty="0"/>
              <a:t>Java Champion</a:t>
            </a:r>
          </a:p>
          <a:p>
            <a:endParaRPr lang="en-CA" dirty="0"/>
          </a:p>
          <a:p>
            <a:r>
              <a:rPr lang="en-CA" dirty="0"/>
              <a:t>kenneth.fogel@concordia.ca</a:t>
            </a:r>
          </a:p>
          <a:p>
            <a:pPr lvl="1"/>
            <a:r>
              <a:rPr lang="en-CA" dirty="0"/>
              <a:t>Always include the course number, CEJV 559, in the subject line of emails that you send me</a:t>
            </a:r>
          </a:p>
        </p:txBody>
      </p:sp>
      <p:pic>
        <p:nvPicPr>
          <p:cNvPr id="8" name="Content Placeholder 7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A61E3AD0-550F-46E7-BB79-F56D705CEB88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" y="1916832"/>
            <a:ext cx="3886200" cy="2746186"/>
          </a:xfrm>
        </p:spPr>
      </p:pic>
    </p:spTree>
    <p:extLst>
      <p:ext uri="{BB962C8B-B14F-4D97-AF65-F5344CB8AC3E}">
        <p14:creationId xmlns:p14="http://schemas.microsoft.com/office/powerpoint/2010/main" val="3306352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JavaServer</a:t>
            </a:r>
            <a:r>
              <a:rPr lang="en-CA" dirty="0"/>
              <a:t> Faces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JSP 2.3</a:t>
            </a:r>
          </a:p>
          <a:p>
            <a:r>
              <a:rPr lang="en-CA" dirty="0"/>
              <a:t>Framework that is built upon Servlet technology</a:t>
            </a:r>
          </a:p>
          <a:p>
            <a:r>
              <a:rPr lang="en-CA" dirty="0"/>
              <a:t>Uses context and dependency injection</a:t>
            </a:r>
          </a:p>
          <a:p>
            <a:r>
              <a:rPr lang="en-CA" dirty="0"/>
              <a:t>Presentation layer is based on components called </a:t>
            </a:r>
            <a:r>
              <a:rPr lang="en-CA" dirty="0" err="1"/>
              <a:t>Facelets</a:t>
            </a:r>
            <a:r>
              <a:rPr lang="en-CA" dirty="0"/>
              <a:t> that represent user interface elements in the browser</a:t>
            </a:r>
          </a:p>
          <a:p>
            <a:r>
              <a:rPr lang="en-CA" dirty="0"/>
              <a:t>Additional component libraries such as </a:t>
            </a:r>
            <a:r>
              <a:rPr lang="en-CA" dirty="0" err="1"/>
              <a:t>PrimeFaces</a:t>
            </a:r>
            <a:r>
              <a:rPr lang="en-CA" dirty="0"/>
              <a:t> add to the functionality</a:t>
            </a:r>
          </a:p>
          <a:p>
            <a:r>
              <a:rPr lang="en-CA" dirty="0"/>
              <a:t>Easily implements AJAX functionality</a:t>
            </a:r>
          </a:p>
          <a:p>
            <a:r>
              <a:rPr lang="en-CA" dirty="0"/>
              <a:t>Goal is to allow the programmer to focus on the business logic rather than the plumbing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319807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Java Persistence API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/>
              <a:t>JPA 2.2</a:t>
            </a:r>
          </a:p>
          <a:p>
            <a:r>
              <a:rPr lang="en-CA" dirty="0"/>
              <a:t>Object oriented alternative to JDBC</a:t>
            </a:r>
          </a:p>
          <a:p>
            <a:r>
              <a:rPr lang="en-CA" dirty="0"/>
              <a:t>Object Relational Mapping tools to generate classes based on database schemas</a:t>
            </a:r>
          </a:p>
          <a:p>
            <a:r>
              <a:rPr lang="en-CA" dirty="0"/>
              <a:t>Generates access classes for a mapped database</a:t>
            </a:r>
          </a:p>
          <a:p>
            <a:r>
              <a:rPr lang="en-CA" dirty="0"/>
              <a:t>Uses a variant of SQL called the Java Persistence Query Language </a:t>
            </a:r>
          </a:p>
          <a:p>
            <a:r>
              <a:rPr lang="en-CA" dirty="0"/>
              <a:t>JPQL works with objects as parameters to queries and returns objects rather than result sets</a:t>
            </a:r>
          </a:p>
          <a:p>
            <a:r>
              <a:rPr lang="en-CA" dirty="0"/>
              <a:t>Supports object oriented queries with Criteria object</a:t>
            </a:r>
          </a:p>
        </p:txBody>
      </p:sp>
    </p:spTree>
    <p:extLst>
      <p:ext uri="{BB962C8B-B14F-4D97-AF65-F5344CB8AC3E}">
        <p14:creationId xmlns:p14="http://schemas.microsoft.com/office/powerpoint/2010/main" val="1038084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Maven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/>
              <a:t>We will use maven for the build and test management of our projects</a:t>
            </a:r>
          </a:p>
          <a:p>
            <a:r>
              <a:rPr lang="en-CA" dirty="0"/>
              <a:t>Projects use a pom.xml to describe their dependencies</a:t>
            </a:r>
          </a:p>
          <a:p>
            <a:r>
              <a:rPr lang="en-CA" dirty="0"/>
              <a:t>Resolves issues concerning the availability of libraries</a:t>
            </a:r>
          </a:p>
          <a:p>
            <a:r>
              <a:rPr lang="en-CA" dirty="0"/>
              <a:t>To use the </a:t>
            </a:r>
            <a:r>
              <a:rPr lang="en-CA" dirty="0" err="1"/>
              <a:t>Arquillian</a:t>
            </a:r>
            <a:r>
              <a:rPr lang="en-CA" dirty="0"/>
              <a:t> testing framework we must create maven projects</a:t>
            </a:r>
          </a:p>
          <a:p>
            <a:r>
              <a:rPr lang="en-CA" dirty="0"/>
              <a:t>You will be provided with a project template for all assignments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34005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Arquillian</a:t>
            </a:r>
            <a:r>
              <a:rPr lang="en-CA" dirty="0"/>
              <a:t> Testing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CA" dirty="0" err="1"/>
              <a:t>JUnit</a:t>
            </a:r>
            <a:r>
              <a:rPr lang="en-CA" dirty="0"/>
              <a:t> testing cannot be done on CDI objects</a:t>
            </a:r>
          </a:p>
          <a:p>
            <a:r>
              <a:rPr lang="en-CA" dirty="0" err="1"/>
              <a:t>Arquillian</a:t>
            </a:r>
            <a:r>
              <a:rPr lang="en-CA" dirty="0"/>
              <a:t> handles all the plumbing of container management, deployment and framework initialization</a:t>
            </a:r>
          </a:p>
          <a:p>
            <a:r>
              <a:rPr lang="en-CA" dirty="0"/>
              <a:t>Integrates with </a:t>
            </a:r>
            <a:r>
              <a:rPr lang="en-CA" dirty="0" err="1"/>
              <a:t>JUnit</a:t>
            </a:r>
            <a:endParaRPr lang="en-CA" dirty="0"/>
          </a:p>
          <a:p>
            <a:r>
              <a:rPr lang="en-CA" dirty="0"/>
              <a:t>Testing at the browser level is outside the scope of this course</a:t>
            </a:r>
          </a:p>
          <a:p>
            <a:pPr lvl="1"/>
            <a:r>
              <a:rPr lang="en-CA" dirty="0"/>
              <a:t>If you are interested in this then look into Selenium, a tool that lets you write scripts that run in a browser to interact with the user interface</a:t>
            </a:r>
          </a:p>
        </p:txBody>
      </p:sp>
    </p:spTree>
    <p:extLst>
      <p:ext uri="{BB962C8B-B14F-4D97-AF65-F5344CB8AC3E}">
        <p14:creationId xmlns:p14="http://schemas.microsoft.com/office/powerpoint/2010/main" val="11353338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EE34-355C-4BE7-8821-A5D3658E6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The Current Status of Java Enterprise Edition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2C288C-7806-425E-96A1-C865583C498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Oracle released Java EE 8 in September</a:t>
            </a:r>
          </a:p>
          <a:p>
            <a:r>
              <a:rPr lang="en-CA" dirty="0"/>
              <a:t>Announced that this will be the last version under Oracle stewardship</a:t>
            </a:r>
          </a:p>
          <a:p>
            <a:r>
              <a:rPr lang="en-CA" dirty="0"/>
              <a:t>Oracle assigned Java EE to the Eclipse Foundation where its now officially named Jakarta EE</a:t>
            </a:r>
          </a:p>
          <a:p>
            <a:r>
              <a:rPr lang="en-CA" dirty="0"/>
              <a:t>There had been many complaints that Oracle was not responsive to suggestions made by the community</a:t>
            </a:r>
          </a:p>
          <a:p>
            <a:r>
              <a:rPr lang="en-CA" dirty="0"/>
              <a:t>In the hands of Eclipse it is expected to better reflective of the community’s needs</a:t>
            </a:r>
          </a:p>
          <a:p>
            <a:r>
              <a:rPr lang="en-CA" dirty="0"/>
              <a:t>Oracle has also given NetBeans to the Apache Foundation</a:t>
            </a:r>
          </a:p>
          <a:p>
            <a:r>
              <a:rPr lang="en-CA" dirty="0"/>
              <a:t>In both cases Oracle will continue to fund development for a few more years.</a:t>
            </a:r>
          </a:p>
        </p:txBody>
      </p:sp>
    </p:spTree>
    <p:extLst>
      <p:ext uri="{BB962C8B-B14F-4D97-AF65-F5344CB8AC3E}">
        <p14:creationId xmlns:p14="http://schemas.microsoft.com/office/powerpoint/2010/main" val="1537847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 dirty="0"/>
              <a:t>The world wide web is a very crowded space.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6453336"/>
            <a:ext cx="8153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Taken July 6, 2013. A hillside in Izmir, Turkey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288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118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Lets Go Over The Course Outline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389090">
            <a:off x="2586247" y="1591676"/>
            <a:ext cx="3666920" cy="469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48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development environment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246130">
            <a:off x="657877" y="1498967"/>
            <a:ext cx="3451178" cy="25625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51040">
            <a:off x="5621714" y="1074430"/>
            <a:ext cx="3196246" cy="24201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329889">
            <a:off x="4710045" y="3554900"/>
            <a:ext cx="3732608" cy="26987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232896">
            <a:off x="348165" y="3811792"/>
            <a:ext cx="3224947" cy="256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741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Web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2060848"/>
            <a:ext cx="8126460" cy="2376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43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Components of a Web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 applications are a type of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client/server application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user at a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client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computer accesses an application at a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server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computer. 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client and server computers are connected via the Internet or an intranet.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The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browser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provides the user interface for the application and some processing using JavaScript.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 web application runs on the server computer under the control of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web server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application.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228600" lvl="0" indent="-342900"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For most web applications, the server computer also runs a 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database management system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(</a:t>
            </a:r>
            <a:r>
              <a:rPr lang="en-US" i="1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DBMS</a:t>
            </a:r>
            <a:r>
              <a:rPr lang="en-US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).</a:t>
            </a:r>
            <a:endParaRPr lang="en-CA" spc="-1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78064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Static 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3356992"/>
            <a:ext cx="8153400" cy="3456384"/>
          </a:xfrm>
        </p:spPr>
        <p:txBody>
          <a:bodyPr>
            <a:normAutofit lnSpcReduction="10000"/>
          </a:bodyPr>
          <a:lstStyle/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An HTML document that’s stored in a file and does not change in response to user input.</a:t>
            </a:r>
            <a:endParaRPr lang="en-CA" spc="-10" dirty="0">
              <a:ea typeface="Times New Roman" panose="02020603050405020304" pitchFamily="18" charset="0"/>
            </a:endParaRP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i="1" spc="-10" dirty="0">
                <a:ea typeface="Times New Roman" panose="02020603050405020304" pitchFamily="18" charset="0"/>
              </a:rPr>
              <a:t>Hypertext Transfer Protocol</a:t>
            </a:r>
            <a:r>
              <a:rPr lang="en-US" spc="-10" dirty="0">
                <a:ea typeface="Times New Roman" panose="02020603050405020304" pitchFamily="18" charset="0"/>
              </a:rPr>
              <a:t>, or </a:t>
            </a:r>
            <a:r>
              <a:rPr lang="en-US" i="1" spc="-10" dirty="0">
                <a:ea typeface="Times New Roman" panose="02020603050405020304" pitchFamily="18" charset="0"/>
              </a:rPr>
              <a:t>HTTP</a:t>
            </a:r>
            <a:r>
              <a:rPr lang="en-US" spc="-10" dirty="0">
                <a:ea typeface="Times New Roman" panose="02020603050405020304" pitchFamily="18" charset="0"/>
              </a:rPr>
              <a:t>, is the protocol that web browsers and web servers use to communicate.</a:t>
            </a:r>
            <a:endParaRPr lang="en-CA" spc="-10" dirty="0">
              <a:ea typeface="Times New Roman" panose="02020603050405020304" pitchFamily="18" charset="0"/>
            </a:endParaRP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A web browser requests a page from a web server by sending the server a message known as an </a:t>
            </a:r>
            <a:r>
              <a:rPr lang="en-US" i="1" spc="-10" dirty="0">
                <a:ea typeface="Times New Roman" panose="02020603050405020304" pitchFamily="18" charset="0"/>
              </a:rPr>
              <a:t>HTTP request</a:t>
            </a:r>
            <a:r>
              <a:rPr lang="en-US" spc="-10" dirty="0">
                <a:ea typeface="Times New Roman" panose="02020603050405020304" pitchFamily="18" charset="0"/>
              </a:rPr>
              <a:t>. </a:t>
            </a: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A web server replies to an HTTP request by sending a message known as an </a:t>
            </a:r>
            <a:r>
              <a:rPr lang="en-US" i="1" spc="-10" dirty="0">
                <a:ea typeface="Times New Roman" panose="02020603050405020304" pitchFamily="18" charset="0"/>
              </a:rPr>
              <a:t>HTTP response</a:t>
            </a:r>
            <a:r>
              <a:rPr lang="en-US" spc="-10" dirty="0">
                <a:ea typeface="Times New Roman" panose="02020603050405020304" pitchFamily="18" charset="0"/>
              </a:rPr>
              <a:t> back to the browser. </a:t>
            </a: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CA" sz="900" dirty="0"/>
              <a:t>By </a:t>
            </a:r>
            <a:r>
              <a:rPr lang="en-CA" sz="900" dirty="0" err="1"/>
              <a:t>GgiaEsquema</a:t>
            </a:r>
            <a:r>
              <a:rPr lang="en-CA" sz="900" dirty="0"/>
              <a:t>-proxy-</a:t>
            </a:r>
            <a:r>
              <a:rPr lang="en-CA" sz="900" dirty="0" err="1"/>
              <a:t>internet.svg</a:t>
            </a:r>
            <a:r>
              <a:rPr lang="en-CA" sz="900" dirty="0"/>
              <a:t>: </a:t>
            </a:r>
            <a:r>
              <a:rPr lang="en-CA" sz="900" dirty="0" err="1"/>
              <a:t>Randomicc</a:t>
            </a:r>
            <a:r>
              <a:rPr lang="en-CA" sz="900" dirty="0"/>
              <a:t> - Own work, CC BY-SA 3.0, https://commons.wikimedia.org/w/index.php?curid=19280407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1" y="1234044"/>
            <a:ext cx="7449463" cy="212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0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Dynamic Web Pages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648" y="3284984"/>
            <a:ext cx="8153400" cy="3456384"/>
          </a:xfrm>
        </p:spPr>
        <p:txBody>
          <a:bodyPr>
            <a:normAutofit lnSpcReduction="10000"/>
          </a:bodyPr>
          <a:lstStyle/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Web page changes according to parameters that are sent to the web application by the web browser</a:t>
            </a:r>
            <a:endParaRPr lang="en-CA" spc="-10" dirty="0">
              <a:ea typeface="Times New Roman" panose="02020603050405020304" pitchFamily="18" charset="0"/>
            </a:endParaRP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When a web server receives a request for a dynamic web page the server passes the request to an application server </a:t>
            </a: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Application running on the server generates a response usually as an HTML document</a:t>
            </a:r>
            <a:endParaRPr lang="en-CA" spc="-10" dirty="0">
              <a:ea typeface="Times New Roman" panose="02020603050405020304" pitchFamily="18" charset="0"/>
            </a:endParaRP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US" spc="-10" dirty="0">
                <a:ea typeface="Times New Roman" panose="02020603050405020304" pitchFamily="18" charset="0"/>
              </a:rPr>
              <a:t>The web server wraps the generated HTML document in an HTTP response and sends it back to the browser.</a:t>
            </a:r>
          </a:p>
          <a:p>
            <a:pPr marL="342900" marR="228600" lvl="0" indent="-342900"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  <a:tabLst>
                <a:tab pos="342900" algn="l"/>
                <a:tab pos="2743200" algn="l"/>
              </a:tabLst>
            </a:pPr>
            <a:r>
              <a:rPr lang="en-CA" sz="900" spc="-10" dirty="0">
                <a:ea typeface="Times New Roman" panose="02020603050405020304" pitchFamily="18" charset="0"/>
              </a:rPr>
              <a:t>By </a:t>
            </a:r>
            <a:r>
              <a:rPr lang="en-CA" sz="900" spc="-10" dirty="0" err="1">
                <a:ea typeface="Times New Roman" panose="02020603050405020304" pitchFamily="18" charset="0"/>
              </a:rPr>
              <a:t>Ggia</a:t>
            </a:r>
            <a:r>
              <a:rPr lang="en-CA" sz="900" spc="-10" dirty="0">
                <a:ea typeface="Times New Roman" panose="02020603050405020304" pitchFamily="18" charset="0"/>
              </a:rPr>
              <a:t> </a:t>
            </a:r>
            <a:r>
              <a:rPr lang="en-CA" sz="900" spc="-10" dirty="0" err="1">
                <a:ea typeface="Times New Roman" panose="02020603050405020304" pitchFamily="18" charset="0"/>
              </a:rPr>
              <a:t>Esquema</a:t>
            </a:r>
            <a:r>
              <a:rPr lang="en-CA" sz="900" spc="-10" dirty="0">
                <a:ea typeface="Times New Roman" panose="02020603050405020304" pitchFamily="18" charset="0"/>
              </a:rPr>
              <a:t>-proxy-</a:t>
            </a:r>
            <a:r>
              <a:rPr lang="en-CA" sz="900" spc="-10" dirty="0" err="1">
                <a:ea typeface="Times New Roman" panose="02020603050405020304" pitchFamily="18" charset="0"/>
              </a:rPr>
              <a:t>internet.svg</a:t>
            </a:r>
            <a:r>
              <a:rPr lang="en-CA" sz="900" spc="-10" dirty="0">
                <a:ea typeface="Times New Roman" panose="02020603050405020304" pitchFamily="18" charset="0"/>
              </a:rPr>
              <a:t>: </a:t>
            </a:r>
            <a:r>
              <a:rPr lang="en-CA" sz="900" spc="-10" dirty="0" err="1">
                <a:ea typeface="Times New Roman" panose="02020603050405020304" pitchFamily="18" charset="0"/>
              </a:rPr>
              <a:t>Randomicc</a:t>
            </a:r>
            <a:r>
              <a:rPr lang="en-CA" sz="900" spc="-10" dirty="0">
                <a:ea typeface="Times New Roman" panose="02020603050405020304" pitchFamily="18" charset="0"/>
              </a:rPr>
              <a:t> (Own work) [CC BY-SA 3.0 (http://creativecommons.org/licenses/by-sa/3.0)], via 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1" y="1124744"/>
            <a:ext cx="7557009" cy="217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421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rse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urseTheme" id="{A2FC0CAA-ED14-43E1-8D47-279A6E4231C9}" vid="{74A0C7D5-ADD3-4F4F-A716-564514F0F6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9000B0E-F247-42DE-B4C8-953FA55828E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CourseTheme</Template>
  <TotalTime>0</TotalTime>
  <Words>1116</Words>
  <Application>Microsoft Office PowerPoint</Application>
  <PresentationFormat>On-screen Show (4:3)</PresentationFormat>
  <Paragraphs>139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Symbol</vt:lpstr>
      <vt:lpstr>Times New Roman</vt:lpstr>
      <vt:lpstr>Tw Cen MT</vt:lpstr>
      <vt:lpstr>Wingdings</vt:lpstr>
      <vt:lpstr>Wingdings 2</vt:lpstr>
      <vt:lpstr>CourseTheme</vt:lpstr>
      <vt:lpstr>Web Application Development With Java CEJV 559</vt:lpstr>
      <vt:lpstr>Your Instructor</vt:lpstr>
      <vt:lpstr>The world wide web is a very crowded space.</vt:lpstr>
      <vt:lpstr>Lets Go Over The Course Outline</vt:lpstr>
      <vt:lpstr>The development environment</vt:lpstr>
      <vt:lpstr>The Web Application</vt:lpstr>
      <vt:lpstr>Components of a Web Application</vt:lpstr>
      <vt:lpstr>Static Web Pages</vt:lpstr>
      <vt:lpstr>Dynamic Web Pages</vt:lpstr>
      <vt:lpstr>Java Dynamic Web Architecture</vt:lpstr>
      <vt:lpstr>Java Web Application Request Handling</vt:lpstr>
      <vt:lpstr>Server Classification</vt:lpstr>
      <vt:lpstr>Servers</vt:lpstr>
      <vt:lpstr>Servers</vt:lpstr>
      <vt:lpstr>Servers</vt:lpstr>
      <vt:lpstr>Servers</vt:lpstr>
      <vt:lpstr>Servers</vt:lpstr>
      <vt:lpstr>Java Web Profile</vt:lpstr>
      <vt:lpstr>Servlets and JavaServer Pages</vt:lpstr>
      <vt:lpstr>JavaServer Faces</vt:lpstr>
      <vt:lpstr>Java Persistence API</vt:lpstr>
      <vt:lpstr>Maven</vt:lpstr>
      <vt:lpstr>Arquillian Testing</vt:lpstr>
      <vt:lpstr>The Current Status of Java Enterprise Edition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2013-09-17T21:00:21Z</dcterms:created>
  <dcterms:modified xsi:type="dcterms:W3CDTF">2019-01-15T16:40:53Z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TC101671259990</vt:lpwstr>
  </property>
</Properties>
</file>

<file path=docProps/thumbnail.jpeg>
</file>